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6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64" autoAdjust="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633C4-0957-4F5F-96A4-7ACF66691FBD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FCEB8-2B54-4139-A5BD-1783997007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43916"/>
            <a:ext cx="8640960" cy="368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1"/>
          <a:ext cx="9144000" cy="7100783"/>
        </p:xfrm>
        <a:graphic>
          <a:graphicData uri="http://schemas.openxmlformats.org/drawingml/2006/table">
            <a:tbl>
              <a:tblPr/>
              <a:tblGrid>
                <a:gridCol w="2339752"/>
                <a:gridCol w="792088"/>
                <a:gridCol w="864096"/>
                <a:gridCol w="864096"/>
                <a:gridCol w="864096"/>
                <a:gridCol w="936104"/>
                <a:gridCol w="2483768"/>
              </a:tblGrid>
              <a:tr h="38723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OCTUBRE  2016</a:t>
                      </a:r>
                      <a:endParaRPr lang="es-E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743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LUNES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MARTES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MIÉRC.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JUEVES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VIERNES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SÁBADO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DOMINGO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92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DIA MUNDIAL SM</a:t>
                      </a:r>
                      <a:endParaRPr lang="es-ES" sz="2400" b="1" dirty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MESA INFORMATIVA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HORA: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9.30- 13.00 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</a:t>
                      </a:r>
                      <a:r>
                        <a:rPr lang="es-ES" sz="20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Plaça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s-ES" sz="20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Baix</a:t>
                      </a:r>
                      <a:endParaRPr lang="es-ES" sz="20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LECTURA MANIFIESTO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HORA: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12.00 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</a:t>
                      </a:r>
                      <a:r>
                        <a:rPr lang="es-ES" sz="20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Plaça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s-ES" sz="20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Baix</a:t>
                      </a:r>
                      <a:endParaRPr lang="es-ES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E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JORNADA DE  CONVIVENCIA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_tradnl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HORA: A</a:t>
                      </a: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partir 11.00 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C. Salesianos  Elche (</a:t>
                      </a:r>
                      <a:r>
                        <a:rPr lang="es-ES" sz="20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Matola</a:t>
                      </a: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E"/>
                    </a:solidFill>
                  </a:tcPr>
                </a:tc>
              </a:tr>
              <a:tr h="2800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16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CHARLA SENSIBILIZACIÓN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I.E.S. MACIÁ VERA</a:t>
                      </a:r>
                      <a:endParaRPr lang="es-E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CREVILLENT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s-ES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HORA: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13.00- 14.30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I.E.S </a:t>
                      </a:r>
                      <a:r>
                        <a:rPr lang="es-ES" sz="20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Maciá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Abela</a:t>
                      </a:r>
                      <a:endParaRPr lang="es-ES" sz="2000" b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2 Imagen" descr="Asfeme_Logo20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92896"/>
            <a:ext cx="374441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0"/>
          <a:ext cx="9143998" cy="6821471"/>
        </p:xfrm>
        <a:graphic>
          <a:graphicData uri="http://schemas.openxmlformats.org/drawingml/2006/table">
            <a:tbl>
              <a:tblPr/>
              <a:tblGrid>
                <a:gridCol w="2051720"/>
                <a:gridCol w="1440160"/>
                <a:gridCol w="843052"/>
                <a:gridCol w="801511"/>
                <a:gridCol w="803709"/>
                <a:gridCol w="1008112"/>
                <a:gridCol w="2195734"/>
              </a:tblGrid>
              <a:tr h="54868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200" b="1" dirty="0" smtClean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OCTUBRE  2016</a:t>
                      </a:r>
                      <a:endParaRPr lang="es-ES" sz="3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33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LUNES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MARTES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s-E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MIÉRC</a:t>
                      </a:r>
                      <a:endParaRPr lang="es-E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JUEV.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VIERN.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SÁBADO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DOMINGO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s-E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75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CHARLA DIFUSIÓN</a:t>
                      </a:r>
                      <a:endParaRPr lang="es-ES" sz="2000" b="1" kern="120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/CAPTACIÓN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HORA:</a:t>
                      </a: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18.00H</a:t>
                      </a:r>
                      <a:endParaRPr lang="es-ES_tradnl" sz="2000" b="1" kern="1200" dirty="0" smtClean="0"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</a:t>
                      </a:r>
                      <a:r>
                        <a:rPr lang="es-ES_tradnl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_tradnl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ASOC. DISCAPACITADOS FISICOS CREVILLENT</a:t>
                      </a: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endParaRPr lang="es-ES" sz="20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CHARLA  SENSIBILIZ.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EN I.E.S.</a:t>
                      </a:r>
                      <a:endParaRPr lang="es-ES" sz="2000" b="1" kern="120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</a:t>
                      </a:r>
                      <a:r>
                        <a:rPr lang="es-ES_tradnl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ELCHE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es-E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es-E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es-E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endParaRPr lang="es-E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EVENTO BENÉFICO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MUSICAL: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s-ES_tradnl" sz="2000" b="1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EN BUENA COMPAÑÍA”</a:t>
                      </a:r>
                      <a:r>
                        <a:rPr lang="es-ES_tradnl" sz="2000" b="1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s-ES" sz="2000" b="1" i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ASOC. ARTÍSTICA TOMÁS FERRANDO </a:t>
                      </a: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HORA:</a:t>
                      </a: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18.00H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 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GRAN   TEATRO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E"/>
                    </a:solidFill>
                  </a:tcPr>
                </a:tc>
              </a:tr>
            </a:tbl>
          </a:graphicData>
        </a:graphic>
      </p:graphicFrame>
      <p:pic>
        <p:nvPicPr>
          <p:cNvPr id="3" name="2 Imagen" descr="Asfeme_Logo20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348880"/>
            <a:ext cx="309634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-2"/>
          <a:ext cx="9144000" cy="6858001"/>
        </p:xfrm>
        <a:graphic>
          <a:graphicData uri="http://schemas.openxmlformats.org/drawingml/2006/table">
            <a:tbl>
              <a:tblPr/>
              <a:tblGrid>
                <a:gridCol w="1475656"/>
                <a:gridCol w="1290598"/>
                <a:gridCol w="1085666"/>
                <a:gridCol w="1584176"/>
                <a:gridCol w="1656184"/>
                <a:gridCol w="1026962"/>
                <a:gridCol w="1024758"/>
              </a:tblGrid>
              <a:tr h="1026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LUNES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MARTES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MIÉRC.</a:t>
                      </a:r>
                      <a:endParaRPr lang="es-ES" sz="20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kern="1200" dirty="0" smtClean="0">
                        <a:solidFill>
                          <a:srgbClr val="40315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kern="1200" dirty="0" smtClean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JUEVES</a:t>
                      </a:r>
                      <a:endParaRPr lang="es-ES" sz="2000" b="1" kern="1200" dirty="0">
                        <a:solidFill>
                          <a:srgbClr val="40315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kern="1200" dirty="0" smtClean="0">
                        <a:solidFill>
                          <a:srgbClr val="40315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kern="1200" dirty="0" smtClean="0">
                          <a:solidFill>
                            <a:srgbClr val="40315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VIERNES</a:t>
                      </a:r>
                      <a:endParaRPr lang="es-ES" sz="2000" b="1" kern="1200" dirty="0">
                        <a:solidFill>
                          <a:srgbClr val="40315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SÁBADO</a:t>
                      </a:r>
                      <a:endParaRPr lang="es-ES" sz="20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DOMINGO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31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CHARLA DIFUSIÓN CAPTACIÓN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</a:t>
                      </a:r>
                      <a:r>
                        <a:rPr lang="es-ES_tradnl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ASOCIACION DE VECINOS</a:t>
                      </a:r>
                      <a:endParaRPr lang="es-ES" sz="20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ELCHE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es-E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es-E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CHARLA INFORMAT.  ESCUELA DE FAMILIAS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HORA:</a:t>
                      </a: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19.00H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 </a:t>
                      </a:r>
                      <a:r>
                        <a:rPr lang="es-ES_tradnl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I.E.S MACIA ABELA.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CREVILLENT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_tradnl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CAMPEONATO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FUTBOL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HORA:</a:t>
                      </a: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11.00H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2000" b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LUGAR: </a:t>
                      </a:r>
                      <a:r>
                        <a:rPr lang="es-ES_tradnl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CIUDAD DEPORTIVA CAMPO Nº 6</a:t>
                      </a:r>
                      <a:endParaRPr lang="es-ES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es-E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35039" marR="35039" marT="0" marB="0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2 Imagen" descr="Asfeme_Logo20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 descr="Asfeme_Logo20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700808"/>
            <a:ext cx="17636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692696"/>
            <a:ext cx="8856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  <a:latin typeface="+mj-lt"/>
              </a:rPr>
              <a:t>IMPORTANCIA DE SALUD MENTAL EN CIFRAS:</a:t>
            </a:r>
          </a:p>
          <a:p>
            <a:endParaRPr lang="es-ES" b="1" dirty="0" smtClean="0">
              <a:latin typeface="+mj-lt"/>
            </a:endParaRPr>
          </a:p>
          <a:p>
            <a:pPr algn="just"/>
            <a:r>
              <a:rPr lang="es-ES" sz="3600" b="1" u="sng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A NIVEL MUNDIAL</a:t>
            </a:r>
            <a:r>
              <a:rPr lang="es-E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, </a:t>
            </a:r>
            <a:r>
              <a:rPr lang="es-ES" sz="3600" b="1" dirty="0">
                <a:solidFill>
                  <a:schemeClr val="accent3">
                    <a:lumMod val="75000"/>
                  </a:schemeClr>
                </a:solidFill>
              </a:rPr>
              <a:t>SEGÚN LA </a:t>
            </a:r>
            <a:r>
              <a:rPr lang="es-ES" sz="3600" b="1" dirty="0" smtClean="0">
                <a:solidFill>
                  <a:schemeClr val="accent3">
                    <a:lumMod val="75000"/>
                  </a:schemeClr>
                </a:solidFill>
              </a:rPr>
              <a:t>OMS</a:t>
            </a:r>
            <a:r>
              <a:rPr lang="es-E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:</a:t>
            </a:r>
          </a:p>
          <a:p>
            <a:pPr algn="just"/>
            <a:endParaRPr lang="es-ES" sz="3600" b="1" dirty="0" smtClean="0">
              <a:latin typeface="+mj-lt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ES" sz="4800" b="1" dirty="0" smtClean="0">
                <a:latin typeface="+mj-lt"/>
              </a:rPr>
              <a:t>1 de cada 4 personas tiene trastorno mental a lo largo de su vida. </a:t>
            </a:r>
          </a:p>
          <a:p>
            <a:pPr algn="just"/>
            <a:endParaRPr lang="es-ES" sz="3600" b="1" dirty="0" smtClean="0">
              <a:latin typeface="+mj-lt"/>
            </a:endParaRPr>
          </a:p>
          <a:p>
            <a:pPr algn="just"/>
            <a:endParaRPr lang="es-ES" sz="3600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528" y="1"/>
            <a:ext cx="8820472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rgbClr val="00B050"/>
                </a:solidFill>
              </a:rPr>
              <a:t>IMPORTANCIA DE SALUD MENTAL EN CIFRAS:</a:t>
            </a:r>
            <a:br>
              <a:rPr lang="es-ES" sz="3600" b="1" dirty="0">
                <a:solidFill>
                  <a:srgbClr val="00B050"/>
                </a:solidFill>
              </a:rPr>
            </a:br>
            <a:r>
              <a:rPr lang="es-ES" sz="1100" b="1" dirty="0"/>
              <a:t/>
            </a:r>
            <a:br>
              <a:rPr lang="es-ES" sz="1100" b="1" dirty="0"/>
            </a:b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3200" b="1" u="sng" dirty="0" smtClean="0">
                <a:solidFill>
                  <a:schemeClr val="accent3">
                    <a:lumMod val="75000"/>
                  </a:schemeClr>
                </a:solidFill>
              </a:rPr>
              <a:t>EN ESPAÑA</a:t>
            </a:r>
            <a:r>
              <a:rPr lang="es-ES" sz="3200" b="1" dirty="0" smtClean="0">
                <a:solidFill>
                  <a:schemeClr val="accent3">
                    <a:lumMod val="75000"/>
                  </a:schemeClr>
                </a:solidFill>
              </a:rPr>
              <a:t>, SEGÚN </a:t>
            </a:r>
            <a:r>
              <a:rPr lang="es-ES" sz="3200" b="1" dirty="0">
                <a:solidFill>
                  <a:schemeClr val="accent3">
                    <a:lumMod val="75000"/>
                  </a:schemeClr>
                </a:solidFill>
              </a:rPr>
              <a:t>EL SISTEMA NACIONAL DE SALUD </a:t>
            </a:r>
            <a:r>
              <a:rPr lang="es-ES" sz="3200" b="1" dirty="0" smtClean="0">
                <a:solidFill>
                  <a:schemeClr val="accent3">
                    <a:lumMod val="75000"/>
                  </a:schemeClr>
                </a:solidFill>
              </a:rPr>
              <a:t>2009-2013, </a:t>
            </a:r>
            <a:r>
              <a:rPr lang="es-ES" sz="3200" b="1" dirty="0">
                <a:solidFill>
                  <a:schemeClr val="accent3">
                    <a:lumMod val="75000"/>
                  </a:schemeClr>
                </a:solidFill>
              </a:rPr>
              <a:t>EN TORNO </a:t>
            </a:r>
            <a:r>
              <a:rPr lang="es-ES" sz="3200" b="1" dirty="0" smtClean="0">
                <a:solidFill>
                  <a:schemeClr val="accent3">
                    <a:lumMod val="75000"/>
                  </a:schemeClr>
                </a:solidFill>
              </a:rPr>
              <a:t>A:</a:t>
            </a:r>
          </a:p>
          <a:p>
            <a:endParaRPr lang="es-ES" sz="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ES" sz="3300" b="1" dirty="0" smtClean="0"/>
              <a:t>El 19’5% de población ha padecido un trastorno mental a lo largo de su vida</a:t>
            </a:r>
          </a:p>
          <a:p>
            <a:pPr lvl="1"/>
            <a:endParaRPr lang="es-ES" sz="1400" dirty="0"/>
          </a:p>
          <a:p>
            <a:pPr>
              <a:buFont typeface="Wingdings" pitchFamily="2" charset="2"/>
              <a:buChar char="ü"/>
            </a:pPr>
            <a:r>
              <a:rPr lang="es-ES" sz="3300" b="1" dirty="0"/>
              <a:t>El 9% tiene algún tipo de trastorno mental </a:t>
            </a:r>
            <a:r>
              <a:rPr lang="es-ES" sz="3300" b="1" dirty="0" smtClean="0"/>
              <a:t>y </a:t>
            </a:r>
            <a:r>
              <a:rPr lang="es-ES" sz="3300" b="1" dirty="0"/>
              <a:t>en el caso de </a:t>
            </a:r>
            <a:r>
              <a:rPr lang="es-ES" sz="3300" b="1" dirty="0" smtClean="0"/>
              <a:t>E.M. grave, </a:t>
            </a:r>
            <a:r>
              <a:rPr lang="es-ES" sz="3300" b="1" dirty="0"/>
              <a:t>en torno al 2’5-3% de la población.</a:t>
            </a:r>
          </a:p>
          <a:p>
            <a:pPr lvl="1"/>
            <a:endParaRPr lang="es-ES" sz="1400" dirty="0"/>
          </a:p>
          <a:p>
            <a:pPr>
              <a:buFont typeface="Wingdings" pitchFamily="2" charset="2"/>
              <a:buChar char="ü"/>
            </a:pPr>
            <a:r>
              <a:rPr lang="es-ES" sz="3300" b="1" dirty="0"/>
              <a:t>La prevalencia de mala salud mental, es mayor </a:t>
            </a:r>
            <a:r>
              <a:rPr lang="es-ES" sz="3300" b="1" dirty="0" smtClean="0"/>
              <a:t>en mujeres </a:t>
            </a:r>
            <a:r>
              <a:rPr lang="es-ES" sz="3300" b="1" dirty="0"/>
              <a:t>de clases desfavorecidas y </a:t>
            </a:r>
            <a:r>
              <a:rPr lang="es-ES" sz="3300" b="1" dirty="0" smtClean="0"/>
              <a:t>entre </a:t>
            </a:r>
            <a:r>
              <a:rPr lang="es-ES" sz="3300" b="1" dirty="0"/>
              <a:t>hombres y mujeres con </a:t>
            </a:r>
            <a:r>
              <a:rPr lang="es-ES" sz="3300" b="1" dirty="0" smtClean="0"/>
              <a:t>menor nivel </a:t>
            </a:r>
            <a:r>
              <a:rPr lang="es-ES" sz="3300" b="1" dirty="0"/>
              <a:t>de estudios</a:t>
            </a:r>
            <a:r>
              <a:rPr lang="es-ES" sz="3200" b="1" dirty="0" smtClean="0"/>
              <a:t>.</a:t>
            </a:r>
            <a:endParaRPr lang="es-E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236</Words>
  <Application>Microsoft Office PowerPoint</Application>
  <PresentationFormat>Presentación en pantalla (4:3)</PresentationFormat>
  <Paragraphs>149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PC10</dc:creator>
  <cp:lastModifiedBy>PC10</cp:lastModifiedBy>
  <cp:revision>23</cp:revision>
  <dcterms:created xsi:type="dcterms:W3CDTF">2016-10-05T08:17:13Z</dcterms:created>
  <dcterms:modified xsi:type="dcterms:W3CDTF">2016-10-05T12:05:29Z</dcterms:modified>
</cp:coreProperties>
</file>